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howGuides="1">
      <p:cViewPr varScale="1">
        <p:scale>
          <a:sx n="71" d="100"/>
          <a:sy n="71" d="100"/>
        </p:scale>
        <p:origin x="3344" y="16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A674E-2280-4518-AEB6-6F622C94E2E0}" type="datetimeFigureOut">
              <a:rPr kumimoji="1" lang="ja-JP" altLang="en-US" smtClean="0"/>
              <a:t>2022/6/3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20151-0B33-4293-B22B-909938BD09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8516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A674E-2280-4518-AEB6-6F622C94E2E0}" type="datetimeFigureOut">
              <a:rPr kumimoji="1" lang="ja-JP" altLang="en-US" smtClean="0"/>
              <a:t>2022/6/3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20151-0B33-4293-B22B-909938BD09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059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A674E-2280-4518-AEB6-6F622C94E2E0}" type="datetimeFigureOut">
              <a:rPr kumimoji="1" lang="ja-JP" altLang="en-US" smtClean="0"/>
              <a:t>2022/6/3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20151-0B33-4293-B22B-909938BD09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7227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A674E-2280-4518-AEB6-6F622C94E2E0}" type="datetimeFigureOut">
              <a:rPr kumimoji="1" lang="ja-JP" altLang="en-US" smtClean="0"/>
              <a:t>2022/6/3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20151-0B33-4293-B22B-909938BD09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2810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A674E-2280-4518-AEB6-6F622C94E2E0}" type="datetimeFigureOut">
              <a:rPr kumimoji="1" lang="ja-JP" altLang="en-US" smtClean="0"/>
              <a:t>2022/6/3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20151-0B33-4293-B22B-909938BD09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0706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A674E-2280-4518-AEB6-6F622C94E2E0}" type="datetimeFigureOut">
              <a:rPr kumimoji="1" lang="ja-JP" altLang="en-US" smtClean="0"/>
              <a:t>2022/6/3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20151-0B33-4293-B22B-909938BD09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199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A674E-2280-4518-AEB6-6F622C94E2E0}" type="datetimeFigureOut">
              <a:rPr kumimoji="1" lang="ja-JP" altLang="en-US" smtClean="0"/>
              <a:t>2022/6/3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20151-0B33-4293-B22B-909938BD09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1392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A674E-2280-4518-AEB6-6F622C94E2E0}" type="datetimeFigureOut">
              <a:rPr kumimoji="1" lang="ja-JP" altLang="en-US" smtClean="0"/>
              <a:t>2022/6/3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20151-0B33-4293-B22B-909938BD09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0233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A674E-2280-4518-AEB6-6F622C94E2E0}" type="datetimeFigureOut">
              <a:rPr kumimoji="1" lang="ja-JP" altLang="en-US" smtClean="0"/>
              <a:t>2022/6/3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20151-0B33-4293-B22B-909938BD09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8680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A674E-2280-4518-AEB6-6F622C94E2E0}" type="datetimeFigureOut">
              <a:rPr kumimoji="1" lang="ja-JP" altLang="en-US" smtClean="0"/>
              <a:t>2022/6/3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20151-0B33-4293-B22B-909938BD09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6368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A674E-2280-4518-AEB6-6F622C94E2E0}" type="datetimeFigureOut">
              <a:rPr kumimoji="1" lang="ja-JP" altLang="en-US" smtClean="0"/>
              <a:t>2022/6/3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20151-0B33-4293-B22B-909938BD09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7675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AA674E-2280-4518-AEB6-6F622C94E2E0}" type="datetimeFigureOut">
              <a:rPr kumimoji="1" lang="ja-JP" altLang="en-US" smtClean="0"/>
              <a:t>2022/6/3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920151-0B33-4293-B22B-909938BD09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8101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12A3EA4-220F-14A6-B56D-DBEA4F8113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6652" y="138274"/>
            <a:ext cx="6264696" cy="676107"/>
          </a:xfrm>
          <a:solidFill>
            <a:schemeClr val="bg1"/>
          </a:solidFill>
          <a:ln>
            <a:noFill/>
          </a:ln>
          <a:effectLst>
            <a:softEdge rad="317500"/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r>
              <a:rPr kumimoji="1" lang="ja-JP" altLang="en-US" sz="4000" b="1" dirty="0">
                <a:ln/>
                <a:solidFill>
                  <a:schemeClr val="accent3"/>
                </a:solidFill>
              </a:rPr>
              <a:t>臨床栄養学 病態セミナー　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80EE9A7-3FC9-DCD4-29AB-A899791A3B23}"/>
              </a:ext>
            </a:extLst>
          </p:cNvPr>
          <p:cNvSpPr txBox="1"/>
          <p:nvPr/>
        </p:nvSpPr>
        <p:spPr>
          <a:xfrm>
            <a:off x="187102" y="821249"/>
            <a:ext cx="6542434" cy="132343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  <a:lumMod val="0"/>
                  <a:lumOff val="100000"/>
                </a:schemeClr>
              </a:gs>
              <a:gs pos="99000">
                <a:schemeClr val="accent1">
                  <a:lumMod val="20000"/>
                  <a:lumOff val="80000"/>
                </a:schemeClr>
              </a:gs>
            </a:gsLst>
            <a:path path="rect">
              <a:fillToRect l="50000" t="50000" r="50000" b="50000"/>
            </a:path>
            <a:tileRect/>
          </a:gradFill>
          <a:effectLst>
            <a:softEdge rad="31750"/>
          </a:effectLst>
        </p:spPr>
        <p:txBody>
          <a:bodyPr wrap="square" rtlCol="0">
            <a:spAutoFit/>
          </a:bodyPr>
          <a:lstStyle/>
          <a:p>
            <a:r>
              <a:rPr kumimoji="1" lang="ja-JP" altLang="en-US" sz="2000" dirty="0"/>
              <a:t>栄養療法の治療効果を高めるためには、栄養障害の病態把握と理解が重要です。</a:t>
            </a:r>
            <a:br>
              <a:rPr kumimoji="1" lang="ja-JP" altLang="en-US" sz="2000" dirty="0"/>
            </a:br>
            <a:r>
              <a:rPr kumimoji="1" lang="ja-JP" altLang="en-US" sz="2000" dirty="0"/>
              <a:t>臨床栄養学では教職員、医療従事者を主な対象に、栄養障害の病態理解に重点をおいたセミナーを企画しました。</a:t>
            </a:r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32114679-0DE9-33E6-233B-511A245878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093003"/>
              </p:ext>
            </p:extLst>
          </p:nvPr>
        </p:nvGraphicFramePr>
        <p:xfrm>
          <a:off x="55553" y="2311112"/>
          <a:ext cx="6746894" cy="509016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494030">
                  <a:extLst>
                    <a:ext uri="{9D8B030D-6E8A-4147-A177-3AD203B41FA5}">
                      <a16:colId xmlns:a16="http://schemas.microsoft.com/office/drawing/2014/main" val="3838514102"/>
                    </a:ext>
                  </a:extLst>
                </a:gridCol>
                <a:gridCol w="1235700">
                  <a:extLst>
                    <a:ext uri="{9D8B030D-6E8A-4147-A177-3AD203B41FA5}">
                      <a16:colId xmlns:a16="http://schemas.microsoft.com/office/drawing/2014/main" val="2188424930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3114877433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113057810"/>
                    </a:ext>
                  </a:extLst>
                </a:gridCol>
                <a:gridCol w="1200740">
                  <a:extLst>
                    <a:ext uri="{9D8B030D-6E8A-4147-A177-3AD203B41FA5}">
                      <a16:colId xmlns:a16="http://schemas.microsoft.com/office/drawing/2014/main" val="36836362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/>
                        <a:t>回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/>
                        <a:t>日程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/>
                        <a:t>テーマ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/>
                        <a:t>演者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ZOOM</a:t>
                      </a:r>
                    </a:p>
                    <a:p>
                      <a:pPr algn="ctr"/>
                      <a:r>
                        <a:rPr kumimoji="1" lang="en-US" altLang="ja-JP" sz="1800" dirty="0"/>
                        <a:t>QR</a:t>
                      </a:r>
                      <a:r>
                        <a:rPr kumimoji="1" lang="ja-JP" altLang="en-US" sz="1800" dirty="0"/>
                        <a:t>コード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63632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1</a:t>
                      </a:r>
                      <a:endParaRPr kumimoji="1" lang="ja-JP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/>
                        <a:t>2022</a:t>
                      </a:r>
                      <a:r>
                        <a:rPr kumimoji="1" lang="ja-JP" altLang="en-US" sz="1800" dirty="0"/>
                        <a:t>年</a:t>
                      </a:r>
                      <a:endParaRPr kumimoji="1" lang="en-US" altLang="ja-JP" sz="1800" dirty="0"/>
                    </a:p>
                    <a:p>
                      <a:pPr algn="ctr"/>
                      <a:r>
                        <a:rPr kumimoji="1" lang="en-US" altLang="ja-JP" sz="200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7</a:t>
                      </a:r>
                      <a:r>
                        <a:rPr kumimoji="1" lang="ja-JP" altLang="en-US" sz="200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月</a:t>
                      </a:r>
                      <a:r>
                        <a:rPr kumimoji="1" lang="en-US" altLang="ja-JP" sz="200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1</a:t>
                      </a:r>
                      <a:r>
                        <a:rPr kumimoji="1" lang="ja-JP" altLang="en-US" sz="200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日</a:t>
                      </a:r>
                      <a:r>
                        <a:rPr kumimoji="1" lang="ja-JP" altLang="en-US" sz="1800" dirty="0"/>
                        <a:t>（金） </a:t>
                      </a:r>
                      <a:endParaRPr kumimoji="1" lang="ja-JP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dirty="0"/>
                        <a:t>糖質、脂質、</a:t>
                      </a:r>
                      <a:endParaRPr kumimoji="1" lang="en-US" altLang="ja-JP" sz="2000" dirty="0"/>
                    </a:p>
                    <a:p>
                      <a:r>
                        <a:rPr kumimoji="1" lang="ja-JP" altLang="en-US" sz="2000" dirty="0"/>
                        <a:t>たんぱく質の代謝について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/>
                        <a:t>教授</a:t>
                      </a:r>
                      <a:r>
                        <a:rPr kumimoji="1" lang="ja-JP" altLang="en-US" sz="2000" dirty="0"/>
                        <a:t>　</a:t>
                      </a:r>
                      <a:endParaRPr kumimoji="1" lang="en-US" altLang="ja-JP" sz="2000" dirty="0"/>
                    </a:p>
                    <a:p>
                      <a:r>
                        <a:rPr kumimoji="1" lang="ja-JP" altLang="en-US" sz="2000" dirty="0"/>
                        <a:t>飯塚 勝美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5305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2</a:t>
                      </a:r>
                      <a:endParaRPr kumimoji="1" lang="ja-JP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/>
                        <a:t>2022</a:t>
                      </a:r>
                      <a:r>
                        <a:rPr kumimoji="1" lang="ja-JP" altLang="en-US" sz="1800" dirty="0"/>
                        <a:t>年</a:t>
                      </a:r>
                      <a:endParaRPr kumimoji="1" lang="en-US" altLang="ja-JP" sz="1800" dirty="0"/>
                    </a:p>
                    <a:p>
                      <a:pPr algn="ctr"/>
                      <a:r>
                        <a:rPr kumimoji="1" lang="en-US" altLang="ja-JP" sz="200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10</a:t>
                      </a:r>
                      <a:r>
                        <a:rPr kumimoji="1" lang="ja-JP" altLang="en-US" sz="200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月</a:t>
                      </a:r>
                      <a:r>
                        <a:rPr kumimoji="1" lang="en-US" altLang="ja-JP" sz="200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14</a:t>
                      </a:r>
                      <a:r>
                        <a:rPr kumimoji="1" lang="ja-JP" altLang="en-US" sz="200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日</a:t>
                      </a:r>
                      <a:r>
                        <a:rPr kumimoji="1" lang="ja-JP" altLang="en-US" sz="1800" dirty="0"/>
                        <a:t>（金） </a:t>
                      </a:r>
                      <a:endParaRPr kumimoji="1" lang="ja-JP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dirty="0"/>
                        <a:t>微量元素、フィトケミカルについて </a:t>
                      </a:r>
                      <a:endParaRPr kumimoji="1" lang="en-US" altLang="ja-JP" sz="2000" dirty="0"/>
                    </a:p>
                    <a:p>
                      <a:endParaRPr kumimoji="1" lang="en-US" altLang="ja-JP" sz="1000" dirty="0"/>
                    </a:p>
                    <a:p>
                      <a:r>
                        <a:rPr kumimoji="1" lang="ja-JP" altLang="en-US" sz="2000" dirty="0"/>
                        <a:t>献立作成のコツについて（仮）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/>
                        <a:t>助教</a:t>
                      </a:r>
                      <a:r>
                        <a:rPr kumimoji="1" lang="ja-JP" altLang="en-US" sz="2000" dirty="0"/>
                        <a:t>　</a:t>
                      </a:r>
                      <a:endParaRPr kumimoji="1" lang="en-US" altLang="ja-JP" sz="2000" dirty="0"/>
                    </a:p>
                    <a:p>
                      <a:r>
                        <a:rPr kumimoji="1" lang="ja-JP" altLang="en-US" sz="2000" dirty="0"/>
                        <a:t>後田ちひろ</a:t>
                      </a:r>
                      <a:endParaRPr kumimoji="1" lang="en-US" altLang="ja-JP" sz="2000" dirty="0"/>
                    </a:p>
                    <a:p>
                      <a:endParaRPr kumimoji="1" lang="en-US" altLang="ja-JP" sz="1000" dirty="0"/>
                    </a:p>
                    <a:p>
                      <a:r>
                        <a:rPr kumimoji="1" lang="ja-JP" altLang="en-US" sz="1800" dirty="0"/>
                        <a:t>客員助教</a:t>
                      </a:r>
                      <a:endParaRPr kumimoji="1" lang="en-US" altLang="ja-JP" sz="1800" dirty="0"/>
                    </a:p>
                    <a:p>
                      <a:r>
                        <a:rPr kumimoji="1" lang="ja-JP" altLang="en-US" sz="2000" dirty="0"/>
                        <a:t>坂口真由香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30981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3</a:t>
                      </a:r>
                      <a:endParaRPr kumimoji="1" lang="ja-JP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/>
                        <a:t>2022</a:t>
                      </a:r>
                      <a:r>
                        <a:rPr kumimoji="1" lang="ja-JP" altLang="en-US" sz="1800" dirty="0"/>
                        <a:t>年</a:t>
                      </a:r>
                      <a:endParaRPr kumimoji="1" lang="en-US" altLang="ja-JP" sz="1800" dirty="0"/>
                    </a:p>
                    <a:p>
                      <a:pPr algn="ctr"/>
                      <a:r>
                        <a:rPr kumimoji="1" lang="en-US" altLang="ja-JP" sz="200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12</a:t>
                      </a:r>
                      <a:r>
                        <a:rPr kumimoji="1" lang="ja-JP" altLang="en-US" sz="20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月</a:t>
                      </a:r>
                      <a:r>
                        <a:rPr kumimoji="1" lang="en-US" altLang="ja-JP" sz="200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16</a:t>
                      </a:r>
                      <a:r>
                        <a:rPr kumimoji="1" lang="ja-JP" altLang="en-US" sz="20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日</a:t>
                      </a:r>
                      <a:r>
                        <a:rPr kumimoji="1" lang="ja-JP" altLang="en-US" sz="2000"/>
                        <a:t> </a:t>
                      </a:r>
                      <a:r>
                        <a:rPr kumimoji="1" lang="en-US" altLang="ja-JP" sz="1800" dirty="0"/>
                        <a:t>(</a:t>
                      </a:r>
                      <a:r>
                        <a:rPr kumimoji="1" lang="ja-JP" altLang="en-US" sz="1800" dirty="0"/>
                        <a:t>金</a:t>
                      </a:r>
                      <a:r>
                        <a:rPr kumimoji="1" lang="en-US" altLang="ja-JP" sz="1800" dirty="0"/>
                        <a:t>) </a:t>
                      </a:r>
                      <a:endParaRPr kumimoji="1" lang="ja-JP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dirty="0"/>
                        <a:t>過栄養・低栄養の病態について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/>
                        <a:t>教授</a:t>
                      </a:r>
                      <a:r>
                        <a:rPr kumimoji="1" lang="ja-JP" altLang="en-US" sz="2000" dirty="0"/>
                        <a:t>　</a:t>
                      </a:r>
                      <a:endParaRPr kumimoji="1" lang="en-US" altLang="ja-JP" sz="2000" dirty="0"/>
                    </a:p>
                    <a:p>
                      <a:r>
                        <a:rPr kumimoji="1" lang="ja-JP" altLang="en-US" sz="2000" dirty="0"/>
                        <a:t>飯塚 勝美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69868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4</a:t>
                      </a:r>
                      <a:endParaRPr kumimoji="1" lang="ja-JP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/>
                        <a:t>2023</a:t>
                      </a:r>
                      <a:r>
                        <a:rPr kumimoji="1" lang="ja-JP" altLang="en-US" sz="1800" dirty="0"/>
                        <a:t>年</a:t>
                      </a:r>
                      <a:endParaRPr kumimoji="1" lang="en-US" altLang="ja-JP" sz="1800" dirty="0"/>
                    </a:p>
                    <a:p>
                      <a:pPr algn="ctr"/>
                      <a:r>
                        <a:rPr kumimoji="1" lang="en-US" altLang="ja-JP" sz="200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2</a:t>
                      </a:r>
                      <a:r>
                        <a:rPr kumimoji="1" lang="ja-JP" altLang="en-US" sz="200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月</a:t>
                      </a:r>
                      <a:r>
                        <a:rPr kumimoji="1" lang="en-US" altLang="ja-JP" sz="200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17</a:t>
                      </a:r>
                      <a:r>
                        <a:rPr kumimoji="1" lang="ja-JP" altLang="en-US" sz="200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日 </a:t>
                      </a:r>
                      <a:r>
                        <a:rPr kumimoji="1" lang="en-US" altLang="ja-JP" sz="1800" dirty="0"/>
                        <a:t>(</a:t>
                      </a:r>
                      <a:r>
                        <a:rPr kumimoji="1" lang="ja-JP" altLang="en-US" sz="1800" dirty="0"/>
                        <a:t>金</a:t>
                      </a:r>
                      <a:r>
                        <a:rPr kumimoji="1" lang="en-US" altLang="ja-JP" sz="1800" dirty="0"/>
                        <a:t>) </a:t>
                      </a:r>
                      <a:endParaRPr kumimoji="1" lang="ja-JP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dirty="0"/>
                        <a:t>サルコペニア・</a:t>
                      </a:r>
                      <a:endParaRPr kumimoji="1" lang="en-US" altLang="ja-JP" sz="2000" dirty="0"/>
                    </a:p>
                    <a:p>
                      <a:r>
                        <a:rPr kumimoji="1" lang="ja-JP" altLang="en-US" sz="2000" dirty="0"/>
                        <a:t>嚥下障害の病態について（仮）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/>
                        <a:t>客員講師　</a:t>
                      </a:r>
                      <a:endParaRPr kumimoji="1" lang="en-US" altLang="ja-JP" sz="1800" dirty="0"/>
                    </a:p>
                    <a:p>
                      <a:r>
                        <a:rPr kumimoji="1" lang="ja-JP" altLang="en-US" sz="2000" dirty="0"/>
                        <a:t>西岡 心大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2391428"/>
                  </a:ext>
                </a:extLst>
              </a:tr>
            </a:tbl>
          </a:graphicData>
        </a:graphic>
      </p:graphicFrame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C59F719-4EC9-A9CD-C5A4-8C6664713FB7}"/>
              </a:ext>
            </a:extLst>
          </p:cNvPr>
          <p:cNvSpPr txBox="1"/>
          <p:nvPr/>
        </p:nvSpPr>
        <p:spPr>
          <a:xfrm>
            <a:off x="197818" y="7545288"/>
            <a:ext cx="6542434" cy="224676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  <a:lumMod val="0"/>
                  <a:lumOff val="100000"/>
                </a:schemeClr>
              </a:gs>
              <a:gs pos="99000">
                <a:schemeClr val="accent1">
                  <a:lumMod val="20000"/>
                  <a:lumOff val="80000"/>
                </a:schemeClr>
              </a:gs>
            </a:gsLst>
            <a:path path="rect">
              <a:fillToRect l="50000" t="50000" r="50000" b="50000"/>
            </a:path>
            <a:tileRect/>
          </a:gradFill>
          <a:effectLst>
            <a:softEdge rad="31750"/>
          </a:effectLst>
        </p:spPr>
        <p:txBody>
          <a:bodyPr wrap="square" rtlCol="0">
            <a:spAutoFit/>
          </a:bodyPr>
          <a:lstStyle/>
          <a:p>
            <a:r>
              <a:rPr kumimoji="1" lang="ja-JP" altLang="en-US" sz="2000" dirty="0"/>
              <a:t>時間：</a:t>
            </a:r>
            <a:r>
              <a:rPr kumimoji="1" lang="en-US" altLang="ja-JP" sz="2000" dirty="0"/>
              <a:t>17:30</a:t>
            </a:r>
            <a:r>
              <a:rPr kumimoji="1" lang="ja-JP" altLang="en-US" sz="2000" dirty="0"/>
              <a:t>～</a:t>
            </a:r>
            <a:r>
              <a:rPr kumimoji="1" lang="en-US" altLang="ja-JP" sz="2000" dirty="0"/>
              <a:t>19:00</a:t>
            </a:r>
            <a:r>
              <a:rPr kumimoji="1" lang="ja-JP" altLang="en-US" sz="2000" dirty="0"/>
              <a:t>　</a:t>
            </a:r>
            <a:r>
              <a:rPr kumimoji="1" lang="en-US" altLang="ja-JP" sz="2000" dirty="0"/>
              <a:t> (</a:t>
            </a:r>
            <a:r>
              <a:rPr kumimoji="1" lang="ja-JP" altLang="en-US" sz="2000" dirty="0"/>
              <a:t>講義</a:t>
            </a:r>
            <a:r>
              <a:rPr kumimoji="1" lang="en-US" altLang="ja-JP" sz="2000" dirty="0"/>
              <a:t>60</a:t>
            </a:r>
            <a:r>
              <a:rPr kumimoji="1" lang="ja-JP" altLang="en-US" sz="2000" dirty="0"/>
              <a:t>分、質疑</a:t>
            </a:r>
            <a:r>
              <a:rPr kumimoji="1" lang="en-US" altLang="ja-JP" sz="2000" dirty="0"/>
              <a:t>30</a:t>
            </a:r>
            <a:r>
              <a:rPr kumimoji="1" lang="ja-JP" altLang="en-US" sz="2000" dirty="0"/>
              <a:t>分を予定</a:t>
            </a:r>
            <a:r>
              <a:rPr kumimoji="1" lang="en-US" altLang="ja-JP" sz="2000" dirty="0"/>
              <a:t>)</a:t>
            </a:r>
            <a:br>
              <a:rPr kumimoji="1" lang="en-US" altLang="ja-JP" sz="2000" dirty="0"/>
            </a:br>
            <a:r>
              <a:rPr kumimoji="1" lang="ja-JP" altLang="en-US" sz="2000" dirty="0"/>
              <a:t>授業方法</a:t>
            </a:r>
            <a:r>
              <a:rPr kumimoji="1" lang="en-US" altLang="ja-JP" sz="2000" dirty="0"/>
              <a:t>: Zoom</a:t>
            </a:r>
            <a:r>
              <a:rPr kumimoji="1" lang="ja-JP" altLang="en-US" sz="2000" dirty="0"/>
              <a:t>を使ったセミナーを予定しています。</a:t>
            </a:r>
            <a:endParaRPr kumimoji="1" lang="en-US" altLang="ja-JP" sz="2000" dirty="0"/>
          </a:p>
          <a:p>
            <a:r>
              <a:rPr kumimoji="1" lang="ja-JP" altLang="en-US" sz="2000" dirty="0"/>
              <a:t>　　　　 表中の</a:t>
            </a:r>
            <a:r>
              <a:rPr kumimoji="1" lang="en-US" altLang="ja-JP" sz="2000" dirty="0"/>
              <a:t>QR</a:t>
            </a:r>
            <a:r>
              <a:rPr kumimoji="1" lang="ja-JP" altLang="en-US" sz="2000" dirty="0"/>
              <a:t>コードより視聴できます。</a:t>
            </a:r>
            <a:br>
              <a:rPr kumimoji="1" lang="ja-JP" altLang="en-US" sz="2000" dirty="0"/>
            </a:br>
            <a:r>
              <a:rPr kumimoji="1" lang="ja-JP" altLang="en-US" sz="2000" dirty="0"/>
              <a:t>単位：大学院セミナーの１コマとして認定されます。</a:t>
            </a:r>
            <a:br>
              <a:rPr kumimoji="1" lang="ja-JP" altLang="en-US" sz="2000" dirty="0"/>
            </a:br>
            <a:r>
              <a:rPr kumimoji="1" lang="ja-JP" altLang="en-US" sz="2000" dirty="0"/>
              <a:t>主催：医学部臨床栄養学講座</a:t>
            </a:r>
            <a:endParaRPr kumimoji="1" lang="en-US" altLang="ja-JP" sz="2000" dirty="0"/>
          </a:p>
          <a:p>
            <a:r>
              <a:rPr kumimoji="1" lang="ja-JP" altLang="en-US" sz="2000" dirty="0"/>
              <a:t>問い合わせ先：</a:t>
            </a:r>
            <a:r>
              <a:rPr kumimoji="1" lang="en-US" altLang="ja-JP" sz="2000" dirty="0"/>
              <a:t>0562-93-9975</a:t>
            </a:r>
          </a:p>
          <a:p>
            <a:r>
              <a:rPr kumimoji="1" lang="en-US" altLang="ja-JP" sz="2000" dirty="0"/>
              <a:t> katsumi.Iizuka@fujita-hu.ac.jp</a:t>
            </a:r>
            <a:endParaRPr kumimoji="1" lang="ja-JP" altLang="en-US" sz="2000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5D5A7D8A-B613-D7AB-B82A-288C5A5411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10411" y="3086315"/>
            <a:ext cx="894953" cy="858573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8B5363F0-8A7C-3B4F-F9E7-FB0F2FFE34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6504" y="9201472"/>
            <a:ext cx="2060848" cy="439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8527E8C-367B-E920-B6A8-1FB2410C12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0411" y="4202063"/>
            <a:ext cx="894953" cy="894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FD08AA8B-9A92-3EEE-8DD9-EA76F91ACB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0411" y="5457056"/>
            <a:ext cx="894953" cy="894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B8821F56-75E9-E371-D51B-AE34265FAC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4407" y="6415236"/>
            <a:ext cx="894953" cy="894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16701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121</TotalTime>
  <Words>238</Words>
  <Application>Microsoft Macintosh PowerPoint</Application>
  <PresentationFormat>A4 210 x 297 mm</PresentationFormat>
  <Paragraphs>43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臨床栄養学 病態セミナー　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臨床栄養学　病態セミナー  栄養療法の治療効果を高めるためには、栄養障害の病態把握と理解が重要です。 臨床栄養学では教職員、医療従事者を主な対象に、栄養障害の病態理解に重点をおいたセミナーを企画しました。  第1回　2022年7月1日（金）  糖質、脂質、たんぱく質の代謝について 第２回　2022年10月14日（金）  微量元素、フィトケミカルについて                                 献立作成のコツについて（仮） 第3回　2022年12月16日 (金)  過栄養・低栄養の病態について 第４回　2023年2月17日 (金)  サルコペニア・嚥下障害の病態について（仮）  時間：17:30~19:00 (講義60分、質疑30分を予定)  授業方法: Zooms を使ったセミナーを予定しています。  単位：大学院セミナーの１コマとして認定されます。  主催：臨床栄養学講座 演者（予定）：第1回　教授　飯塚勝美 　　　　　　 第2回　助教　後田ちなつ 　　　　　　         客員助教　坂口真由香 　　　       第3回　教授　飯塚勝美 　　　       第４回　客員講師　西岡心大 </dc:title>
  <dc:creator>a a</dc:creator>
  <cp:lastModifiedBy>飯塚 勝美</cp:lastModifiedBy>
  <cp:revision>6</cp:revision>
  <dcterms:created xsi:type="dcterms:W3CDTF">2022-06-02T02:34:34Z</dcterms:created>
  <dcterms:modified xsi:type="dcterms:W3CDTF">2022-06-03T02:38:09Z</dcterms:modified>
</cp:coreProperties>
</file>